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68" r:id="rId4"/>
    <p:sldId id="269" r:id="rId5"/>
    <p:sldId id="274" r:id="rId6"/>
    <p:sldId id="275" r:id="rId7"/>
    <p:sldId id="276" r:id="rId8"/>
    <p:sldId id="277" r:id="rId9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575" autoAdjust="0"/>
  </p:normalViewPr>
  <p:slideViewPr>
    <p:cSldViewPr>
      <p:cViewPr>
        <p:scale>
          <a:sx n="76" d="100"/>
          <a:sy n="76" d="100"/>
        </p:scale>
        <p:origin x="-12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564904"/>
            <a:ext cx="7317978" cy="3600400"/>
          </a:xfrm>
        </p:spPr>
        <p:txBody>
          <a:bodyPr>
            <a:normAutofit/>
          </a:bodyPr>
          <a:lstStyle/>
          <a:p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Estadísticas Publicaciones de Servicios </a:t>
            </a:r>
          </a:p>
          <a:p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octubre </a:t>
            </a:r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diciembre </a:t>
            </a:r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es-DO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35583" y="4941168"/>
            <a:ext cx="3255640" cy="1229221"/>
          </a:xfrm>
        </p:spPr>
        <p:txBody>
          <a:bodyPr/>
          <a:lstStyle/>
          <a:p>
            <a:r>
              <a:rPr lang="es-DO" sz="2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Departamento de </a:t>
            </a:r>
            <a:r>
              <a:rPr lang="es-DO" sz="2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Publicaciones de Registros</a:t>
            </a:r>
            <a:endParaRPr lang="es-DO" sz="24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9"/>
          <p:cNvGrpSpPr>
            <a:grpSpLocks noChangeAspect="1"/>
          </p:cNvGrpSpPr>
          <p:nvPr/>
        </p:nvGrpSpPr>
        <p:grpSpPr bwMode="auto">
          <a:xfrm>
            <a:off x="1752036" y="258157"/>
            <a:ext cx="6681559" cy="1954220"/>
            <a:chOff x="1088" y="144"/>
            <a:chExt cx="4831" cy="1396"/>
          </a:xfrm>
        </p:grpSpPr>
        <p:sp>
          <p:nvSpPr>
            <p:cNvPr id="5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088" y="144"/>
              <a:ext cx="3314" cy="1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DO"/>
            </a:p>
          </p:txBody>
        </p:sp>
        <p:pic>
          <p:nvPicPr>
            <p:cNvPr id="6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" y="144"/>
              <a:ext cx="3741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825" y="1222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1088" y="130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088" y="1418"/>
              <a:ext cx="278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                                 </a:t>
              </a:r>
              <a:endParaRPr kumimoji="0" lang="es-D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3838" y="1418"/>
              <a:ext cx="206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5861" y="1419"/>
              <a:ext cx="5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0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252621"/>
              </p:ext>
            </p:extLst>
          </p:nvPr>
        </p:nvGraphicFramePr>
        <p:xfrm>
          <a:off x="501650" y="1516063"/>
          <a:ext cx="7713688" cy="488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Gráfico" r:id="rId3" imgW="8562923" imgH="5429151" progId="MSGraph.Chart.8">
                  <p:embed followColorScheme="full"/>
                </p:oleObj>
              </mc:Choice>
              <mc:Fallback>
                <p:oleObj name="Gráfico" r:id="rId3" imgW="8562923" imgH="54291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516063"/>
                        <a:ext cx="7713688" cy="48822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11188" y="915988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s-DO" b="1" dirty="0"/>
              <a:t>Grafico publicaciones de las siguientes </a:t>
            </a:r>
            <a:r>
              <a:rPr lang="es-ES" altLang="es-DO" b="1" dirty="0" smtClean="0"/>
              <a:t>modalidades. Trimestre </a:t>
            </a:r>
          </a:p>
          <a:p>
            <a:pPr algn="ctr"/>
            <a:r>
              <a:rPr lang="es-ES" altLang="es-DO" b="1" dirty="0" smtClean="0"/>
              <a:t>15 de octubre– </a:t>
            </a:r>
            <a:r>
              <a:rPr lang="es-ES" altLang="es-DO" b="1" dirty="0" smtClean="0"/>
              <a:t>29 </a:t>
            </a:r>
            <a:r>
              <a:rPr lang="es-ES" altLang="es-DO" b="1" dirty="0"/>
              <a:t>de </a:t>
            </a:r>
            <a:r>
              <a:rPr lang="es-ES" altLang="es-DO" b="1" dirty="0" smtClean="0"/>
              <a:t>diciembre </a:t>
            </a:r>
            <a:r>
              <a:rPr lang="es-ES" altLang="es-DO" b="1" dirty="0" smtClean="0"/>
              <a:t>2023</a:t>
            </a:r>
            <a:endParaRPr lang="en-US" altLang="es-DO" b="1" dirty="0"/>
          </a:p>
        </p:txBody>
      </p:sp>
      <p:sp>
        <p:nvSpPr>
          <p:cNvPr id="3076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3077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2908483"/>
              </p:ext>
            </p:extLst>
          </p:nvPr>
        </p:nvGraphicFramePr>
        <p:xfrm>
          <a:off x="322263" y="908050"/>
          <a:ext cx="8480425" cy="588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Gráfico" r:id="rId3" imgW="8486761" imgH="5905593" progId="MSGraph.Chart.8">
                  <p:embed followColorScheme="full"/>
                </p:oleObj>
              </mc:Choice>
              <mc:Fallback>
                <p:oleObj name="Gráfico" r:id="rId3" imgW="8486761" imgH="5905593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908050"/>
                        <a:ext cx="8480425" cy="588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7172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215984"/>
              </p:ext>
            </p:extLst>
          </p:nvPr>
        </p:nvGraphicFramePr>
        <p:xfrm>
          <a:off x="395288" y="836613"/>
          <a:ext cx="8521700" cy="543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" name="Gráfico" r:id="rId3" imgW="8505801" imgH="5515025" progId="MSGraph.Chart.8">
                  <p:embed followColorScheme="full"/>
                </p:oleObj>
              </mc:Choice>
              <mc:Fallback>
                <p:oleObj name="Gráfico" r:id="rId3" imgW="8505801" imgH="551502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36613"/>
                        <a:ext cx="8521700" cy="543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8196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7705205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1" name="Gráfico" r:id="rId3" imgW="8543883" imgH="5467317" progId="MSGraph.Chart.8">
                  <p:embed followColorScheme="full"/>
                </p:oleObj>
              </mc:Choice>
              <mc:Fallback>
                <p:oleObj name="Gráfico" r:id="rId3" imgW="8543883" imgH="546731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000109"/>
                        <a:ext cx="8093105" cy="4803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256533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3" name="Gráfico" r:id="rId3" imgW="8867892" imgH="6219828" progId="MSGraph.Chart.8">
                  <p:embed followColorScheme="full"/>
                </p:oleObj>
              </mc:Choice>
              <mc:Fallback>
                <p:oleObj name="Gráfico" r:id="rId3" imgW="8867892" imgH="621982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14422"/>
                        <a:ext cx="7143800" cy="5005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06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772158"/>
              </p:ext>
            </p:extLst>
          </p:nvPr>
        </p:nvGraphicFramePr>
        <p:xfrm>
          <a:off x="120650" y="709613"/>
          <a:ext cx="7651505" cy="536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7" name="Gráfico" r:id="rId3" imgW="9658399" imgH="6800910" progId="MSGraph.Chart.8">
                  <p:embed followColorScheme="full"/>
                </p:oleObj>
              </mc:Choice>
              <mc:Fallback>
                <p:oleObj name="Gráfico" r:id="rId3" imgW="9658399" imgH="680091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709613"/>
                        <a:ext cx="7651505" cy="5362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9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589885"/>
              </p:ext>
            </p:extLst>
          </p:nvPr>
        </p:nvGraphicFramePr>
        <p:xfrm>
          <a:off x="584200" y="1268760"/>
          <a:ext cx="85344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1" name="Gráfico" r:id="rId3" imgW="8486761" imgH="5429151" progId="MSGraph.Chart.8">
                  <p:embed followColorScheme="full"/>
                </p:oleObj>
              </mc:Choice>
              <mc:Fallback>
                <p:oleObj name="Gráfico" r:id="rId3" imgW="8486761" imgH="542915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268760"/>
                        <a:ext cx="8534400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79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5330</TotalTime>
  <Words>76</Words>
  <Application>Microsoft Office PowerPoint</Application>
  <PresentationFormat>Presentación en pantalla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Default Design</vt:lpstr>
      <vt:lpstr>Gráfico de Microsoft Graph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Manuel Seijas</cp:lastModifiedBy>
  <cp:revision>1772</cp:revision>
  <cp:lastPrinted>2023-04-05T14:08:15Z</cp:lastPrinted>
  <dcterms:created xsi:type="dcterms:W3CDTF">2007-02-01T18:57:29Z</dcterms:created>
  <dcterms:modified xsi:type="dcterms:W3CDTF">2024-01-02T15:29:21Z</dcterms:modified>
</cp:coreProperties>
</file>